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63" r:id="rId6"/>
    <p:sldId id="259" r:id="rId7"/>
    <p:sldId id="260" r:id="rId8"/>
    <p:sldId id="261" r:id="rId9"/>
    <p:sldId id="262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BC1238F-0B17-4D7A-90F9-5ED51F27C35F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E7737FF-E6EC-4710-81AF-816FA3BAC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C1238F-0B17-4D7A-90F9-5ED51F27C35F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737FF-E6EC-4710-81AF-816FA3BAC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BC1238F-0B17-4D7A-90F9-5ED51F27C35F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E7737FF-E6EC-4710-81AF-816FA3BAC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C1238F-0B17-4D7A-90F9-5ED51F27C35F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737FF-E6EC-4710-81AF-816FA3BAC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BC1238F-0B17-4D7A-90F9-5ED51F27C35F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E7737FF-E6EC-4710-81AF-816FA3BAC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C1238F-0B17-4D7A-90F9-5ED51F27C35F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737FF-E6EC-4710-81AF-816FA3BAC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C1238F-0B17-4D7A-90F9-5ED51F27C35F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737FF-E6EC-4710-81AF-816FA3BAC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C1238F-0B17-4D7A-90F9-5ED51F27C35F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737FF-E6EC-4710-81AF-816FA3BAC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BC1238F-0B17-4D7A-90F9-5ED51F27C35F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737FF-E6EC-4710-81AF-816FA3BAC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C1238F-0B17-4D7A-90F9-5ED51F27C35F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737FF-E6EC-4710-81AF-816FA3BAC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C1238F-0B17-4D7A-90F9-5ED51F27C35F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737FF-E6EC-4710-81AF-816FA3BACB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BC1238F-0B17-4D7A-90F9-5ED51F27C35F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E7737FF-E6EC-4710-81AF-816FA3BAC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43808" y="476672"/>
            <a:ext cx="6300192" cy="2868168"/>
          </a:xfrm>
        </p:spPr>
        <p:txBody>
          <a:bodyPr/>
          <a:lstStyle/>
          <a:p>
            <a:pPr algn="ctr"/>
            <a:r>
              <a:rPr lang="ru-RU" dirty="0" smtClean="0"/>
              <a:t>Самообразование</a:t>
            </a:r>
            <a:br>
              <a:rPr lang="ru-RU" dirty="0" smtClean="0"/>
            </a:br>
            <a:r>
              <a:rPr lang="ru-RU" dirty="0" smtClean="0"/>
              <a:t>педагога – библиотекаря</a:t>
            </a:r>
            <a:br>
              <a:rPr lang="ru-RU" dirty="0" smtClean="0"/>
            </a:br>
            <a:r>
              <a:rPr lang="ru-RU" dirty="0" smtClean="0"/>
              <a:t>в МБОУ «СОШ № 13 </a:t>
            </a:r>
            <a:br>
              <a:rPr lang="ru-RU" dirty="0" smtClean="0"/>
            </a:br>
            <a:r>
              <a:rPr lang="ru-RU" dirty="0" smtClean="0"/>
              <a:t>с. </a:t>
            </a:r>
            <a:r>
              <a:rPr lang="ru-RU" dirty="0" err="1" smtClean="0"/>
              <a:t>Многоудобное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2769456"/>
          </a:xfrm>
        </p:spPr>
        <p:txBody>
          <a:bodyPr>
            <a:normAutofit/>
          </a:bodyPr>
          <a:lstStyle/>
          <a:p>
            <a:pPr algn="ctr"/>
            <a:r>
              <a:rPr lang="ru-RU" sz="3600" dirty="0" err="1" smtClean="0"/>
              <a:t>Бжицкой</a:t>
            </a:r>
            <a:r>
              <a:rPr lang="ru-RU" sz="3600" dirty="0" smtClean="0"/>
              <a:t> </a:t>
            </a:r>
          </a:p>
          <a:p>
            <a:pPr algn="ctr"/>
            <a:r>
              <a:rPr lang="ru-RU" sz="3600" dirty="0" smtClean="0"/>
              <a:t>Жанны Альбертовны</a:t>
            </a:r>
          </a:p>
          <a:p>
            <a:pPr algn="ctr"/>
            <a:r>
              <a:rPr lang="ru-RU" sz="3600" dirty="0" smtClean="0"/>
              <a:t>Направления, методы и формы.</a:t>
            </a:r>
            <a:endParaRPr lang="ru-RU" sz="3600" dirty="0"/>
          </a:p>
        </p:txBody>
      </p:sp>
      <p:pic>
        <p:nvPicPr>
          <p:cNvPr id="14338" name="Picture 2" descr="https://schuv.mskobr.ru/images/cms/data/preview/dty1_146607733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97152"/>
            <a:ext cx="2747798" cy="20608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Результаты первого года работы: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Изучение содержания данной темы через различные образовательные платформы.</a:t>
            </a:r>
          </a:p>
          <a:p>
            <a:r>
              <a:rPr lang="ru-RU" dirty="0" smtClean="0"/>
              <a:t>Курсы повышения квалификации  - Автономная некоммерческая профессиональная образовательная организация </a:t>
            </a:r>
          </a:p>
          <a:p>
            <a:r>
              <a:rPr lang="ru-RU" dirty="0" smtClean="0"/>
              <a:t>«Многопрофильная Академия непрерывного образования» по теме:  « Теория и практика педагога – библиотекаря» в объеме  108 часов, октябрь 2019г.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96336" y="320040"/>
            <a:ext cx="99864" cy="58868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48680"/>
            <a:ext cx="7632848" cy="5907056"/>
          </a:xfrm>
        </p:spPr>
        <p:txBody>
          <a:bodyPr>
            <a:normAutofit/>
          </a:bodyPr>
          <a:lstStyle/>
          <a:p>
            <a:r>
              <a:rPr lang="ru-RU" dirty="0" smtClean="0"/>
              <a:t>- ООО «ИНФОУРОК» «Методика и технологии работы с современными, автоматизированными системами библиотек и современных информационных центров в условиях реализации ФГОС»108 часов июль 2020 года.</a:t>
            </a:r>
          </a:p>
          <a:p>
            <a:r>
              <a:rPr lang="ru-RU" dirty="0" smtClean="0"/>
              <a:t>- ООО «Высшая школа делового администрирования»</a:t>
            </a:r>
          </a:p>
          <a:p>
            <a:pPr>
              <a:buNone/>
            </a:pPr>
            <a:r>
              <a:rPr lang="ru-RU" dirty="0" smtClean="0"/>
              <a:t>   «Правила гигиены. Особенности работы образовательной организации в условиях сложной санитарно- эпидемиологической обстановки. Использование новейших технологий в организации образовательного процесса» 72 часа август 2020 года.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7696199" y="320040"/>
            <a:ext cx="45719" cy="44466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7239000" cy="5907056"/>
          </a:xfrm>
        </p:spPr>
        <p:txBody>
          <a:bodyPr/>
          <a:lstStyle/>
          <a:p>
            <a:r>
              <a:rPr lang="ru-RU" dirty="0" smtClean="0"/>
              <a:t>- ООО «ИНФОУРОК» «Дистанционное обучение как современный формат преподавания» 72 часа август 2020 года.</a:t>
            </a:r>
          </a:p>
          <a:p>
            <a:endParaRPr lang="ru-RU" dirty="0"/>
          </a:p>
        </p:txBody>
      </p:sp>
      <p:pic>
        <p:nvPicPr>
          <p:cNvPr id="4" name="Picture 2" descr="https://schuv.mskobr.ru/images/cms/data/preview/dty1_146607733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97152"/>
            <a:ext cx="2747798" cy="20608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32856"/>
            <a:ext cx="7242048" cy="100811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Спасибо за внимание!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" name="Picture 2" descr="https://schuv.mskobr.ru/images/cms/data/preview/dty1_146607733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97152"/>
            <a:ext cx="2747798" cy="20608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Тема самообразования: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«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Совершенствование системы методической работы для создания образовательного пространства, способствующего развитию читательской компетенции и информационной культуры учащихся».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2" descr="https://schuv.mskobr.ru/images/cms/data/preview/dty1_146607733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97152"/>
            <a:ext cx="2747798" cy="20608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96336" y="320040"/>
            <a:ext cx="99864" cy="51667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7239000" cy="489654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Повышение профессионального уровня и развитие творческого потенциала школьного библиотекаря</a:t>
            </a:r>
          </a:p>
          <a:p>
            <a:pPr>
              <a:buNone/>
            </a:pP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3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1. Повышение уровня информационной культуры как основы успешной профессиональной деятельности.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2. Развитие профессиональной компетенции в условиях внедрения ФГОС.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3. Совершенствование традиционных и освоение новых библиотечных технологий.</a:t>
            </a:r>
          </a:p>
          <a:p>
            <a:pPr>
              <a:buNone/>
            </a:pP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Работа над темой начата в 2019 году</a:t>
            </a:r>
          </a:p>
          <a:p>
            <a:pPr>
              <a:buNone/>
            </a:pPr>
            <a:endParaRPr lang="ru-RU" sz="3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Предполагается закончить работу над темой в 2023 году.</a:t>
            </a:r>
          </a:p>
          <a:p>
            <a:endParaRPr lang="ru-RU" dirty="0"/>
          </a:p>
        </p:txBody>
      </p:sp>
      <p:pic>
        <p:nvPicPr>
          <p:cNvPr id="4" name="Picture 2" descr="https://schuv.mskobr.ru/images/cms/data/preview/dty1_146607733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97152"/>
            <a:ext cx="2747798" cy="20608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u="sng" dirty="0" smtClean="0">
                <a:solidFill>
                  <a:schemeClr val="accent2">
                    <a:lumMod val="50000"/>
                  </a:schemeClr>
                </a:solidFill>
              </a:rPr>
              <a:t>Модель трёх «С»</a:t>
            </a:r>
            <a:endParaRPr lang="ru-RU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Самообразование</a:t>
            </a:r>
          </a:p>
          <a:p>
            <a:pPr>
              <a:buNone/>
            </a:pPr>
            <a:endParaRPr lang="ru-RU" sz="32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Самовоспитание</a:t>
            </a:r>
          </a:p>
          <a:p>
            <a:pPr>
              <a:buNone/>
            </a:pPr>
            <a:endParaRPr lang="ru-RU" sz="32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Саморазвитие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2" descr="https://schuv.mskobr.ru/images/cms/data/preview/dty1_146607733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97152"/>
            <a:ext cx="2747798" cy="20608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Методическая тема  определяется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dirty="0" smtClean="0"/>
              <a:t> интересами и возможностями библиотекаря;</a:t>
            </a:r>
          </a:p>
          <a:p>
            <a:pPr fontAlgn="base"/>
            <a:r>
              <a:rPr lang="ru-RU" dirty="0" smtClean="0"/>
              <a:t>‑ актуальностью в современных условиях;</a:t>
            </a:r>
          </a:p>
          <a:p>
            <a:pPr fontAlgn="base"/>
            <a:r>
              <a:rPr lang="ru-RU" dirty="0" smtClean="0"/>
              <a:t>- затруднениями в деятельности;</a:t>
            </a:r>
          </a:p>
          <a:p>
            <a:pPr fontAlgn="base"/>
            <a:r>
              <a:rPr lang="ru-RU" dirty="0" smtClean="0"/>
              <a:t>‑ региональными особенностями;</a:t>
            </a:r>
          </a:p>
          <a:p>
            <a:pPr fontAlgn="base"/>
            <a:r>
              <a:rPr lang="ru-RU" dirty="0" smtClean="0"/>
              <a:t>- типом образовательного учреждения и профилем библиотеки;</a:t>
            </a:r>
          </a:p>
          <a:p>
            <a:pPr fontAlgn="base"/>
            <a:r>
              <a:rPr lang="ru-RU" dirty="0" smtClean="0"/>
              <a:t>‑ степенью разработанности данной проблемы в теории и практике.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Направления самообразования 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педагога - библиотекаря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Профессиональное (Курсы повышения квалификации библиотечное дело)</a:t>
            </a:r>
          </a:p>
          <a:p>
            <a:r>
              <a:rPr lang="ru-RU" dirty="0" smtClean="0"/>
              <a:t>Педагогическое (Ориентированное на учащихся и педагогов)</a:t>
            </a:r>
          </a:p>
          <a:p>
            <a:r>
              <a:rPr lang="ru-RU" dirty="0" smtClean="0"/>
              <a:t>Освоение информационно – компьютерных технологий (Использование их в своей работе)</a:t>
            </a:r>
          </a:p>
          <a:p>
            <a:r>
              <a:rPr lang="ru-RU" dirty="0" smtClean="0"/>
              <a:t>Психологическое (Имидж библиотеки и библиотекаря, общение, искусство влияния, лидерские качества, умение увлечь и др.)</a:t>
            </a:r>
          </a:p>
          <a:p>
            <a:r>
              <a:rPr lang="ru-RU" dirty="0" smtClean="0"/>
              <a:t>Охрана здоровья ( Тематические мероприятия, выставки с привлечением специалистов)</a:t>
            </a:r>
          </a:p>
          <a:p>
            <a:r>
              <a:rPr lang="ru-RU" dirty="0" smtClean="0"/>
              <a:t>Интересы и хобби ( ведение кружка)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Методы и формы самообразования педагога - библиотекаря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931224" cy="4846320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Индивидуальные:</a:t>
            </a:r>
            <a:r>
              <a:rPr lang="ru-RU" sz="3600" b="1" dirty="0" smtClean="0"/>
              <a:t> </a:t>
            </a:r>
            <a:r>
              <a:rPr lang="ru-RU" dirty="0" smtClean="0"/>
              <a:t>	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Групповые:</a:t>
            </a:r>
          </a:p>
          <a:p>
            <a:pPr>
              <a:buNone/>
            </a:pPr>
            <a:r>
              <a:rPr lang="ru-RU" dirty="0" smtClean="0"/>
              <a:t>  Личное </a:t>
            </a:r>
            <a:r>
              <a:rPr lang="ru-RU" dirty="0" err="1" smtClean="0"/>
              <a:t>портфолио</a:t>
            </a:r>
            <a:r>
              <a:rPr lang="ru-RU" dirty="0" smtClean="0"/>
              <a:t>		МО библиотекарей,					семинары, 							практикумы.		</a:t>
            </a: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1331640" y="1772816"/>
            <a:ext cx="576064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5292080" y="1700808"/>
            <a:ext cx="576064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https://schuv.mskobr.ru/images/cms/data/preview/dty1_146607733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97152"/>
            <a:ext cx="2747798" cy="20608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Порядок работы над методической темой: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Определение научно-методической темы;</a:t>
            </a:r>
          </a:p>
          <a:p>
            <a:r>
              <a:rPr lang="ru-RU" dirty="0" smtClean="0"/>
              <a:t>Изучение разработанности данной темы;</a:t>
            </a:r>
          </a:p>
          <a:p>
            <a:r>
              <a:rPr lang="ru-RU" dirty="0" smtClean="0"/>
              <a:t>Подборка материалов из проф. литературы, интернет и подготовка материала.</a:t>
            </a:r>
          </a:p>
          <a:p>
            <a:r>
              <a:rPr lang="ru-RU" dirty="0" smtClean="0"/>
              <a:t>Разработка индивидуального плана над темой.</a:t>
            </a:r>
          </a:p>
          <a:p>
            <a:r>
              <a:rPr lang="ru-RU" dirty="0" smtClean="0"/>
              <a:t>Выступления, творческие отчеты (МО школы, родительские собрания, МО библиотекарей района)</a:t>
            </a:r>
          </a:p>
          <a:p>
            <a:r>
              <a:rPr lang="ru-RU" dirty="0" smtClean="0"/>
              <a:t> Разработка и проведение открытых мероприятий по собственным, 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новаторским технологиям.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 smtClean="0">
                <a:solidFill>
                  <a:schemeClr val="tx2">
                    <a:lumMod val="75000"/>
                  </a:schemeClr>
                </a:solidFill>
              </a:rPr>
              <a:t>Основные этапы работы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715200" cy="4846320"/>
          </a:xfrm>
        </p:spPr>
        <p:txBody>
          <a:bodyPr>
            <a:normAutofit/>
          </a:bodyPr>
          <a:lstStyle/>
          <a:p>
            <a:pPr fontAlgn="base"/>
            <a:r>
              <a:rPr lang="ru-RU" sz="2800" dirty="0" smtClean="0"/>
              <a:t>Прогностический  (1 год работы)</a:t>
            </a:r>
          </a:p>
          <a:p>
            <a:pPr fontAlgn="base"/>
            <a:r>
              <a:rPr lang="ru-RU" sz="2800" dirty="0" smtClean="0"/>
              <a:t>Практический ( 1-2 год работы)</a:t>
            </a:r>
          </a:p>
          <a:p>
            <a:pPr fontAlgn="base"/>
            <a:r>
              <a:rPr lang="ru-RU" sz="2800" dirty="0" smtClean="0"/>
              <a:t>Обобщающий  ( 3 год работы) </a:t>
            </a:r>
          </a:p>
          <a:p>
            <a:pPr fontAlgn="base"/>
            <a:r>
              <a:rPr lang="ru-RU" sz="2800" dirty="0" smtClean="0"/>
              <a:t>Внедренческий (4 год работы)</a:t>
            </a:r>
          </a:p>
          <a:p>
            <a:pPr fontAlgn="base"/>
            <a:r>
              <a:rPr lang="ru-RU" sz="2800" dirty="0" smtClean="0"/>
              <a:t>Подведение итогов (5 год работы)</a:t>
            </a:r>
            <a:endParaRPr lang="ru-RU" sz="2800" dirty="0"/>
          </a:p>
        </p:txBody>
      </p:sp>
      <p:pic>
        <p:nvPicPr>
          <p:cNvPr id="4" name="Picture 2" descr="https://schuv.mskobr.ru/images/cms/data/preview/dty1_146607733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97152"/>
            <a:ext cx="2747798" cy="20608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7188</TotalTime>
  <Words>343</Words>
  <Application>Microsoft Office PowerPoint</Application>
  <PresentationFormat>Экран (4:3)</PresentationFormat>
  <Paragraphs>62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Изящная</vt:lpstr>
      <vt:lpstr>Самообразование педагога – библиотекаря в МБОУ «СОШ № 13  с. Многоудобное</vt:lpstr>
      <vt:lpstr>Тема самообразования:</vt:lpstr>
      <vt:lpstr>Слайд 3</vt:lpstr>
      <vt:lpstr>Модель трёх «С»</vt:lpstr>
      <vt:lpstr>Методическая тема  определяется</vt:lpstr>
      <vt:lpstr>Направления самообразования  педагога - библиотекаря</vt:lpstr>
      <vt:lpstr>Методы и формы самообразования педагога - библиотекаря</vt:lpstr>
      <vt:lpstr>Порядок работы над методической темой:</vt:lpstr>
      <vt:lpstr>Основные этапы работы</vt:lpstr>
      <vt:lpstr>Результаты первого года работы:</vt:lpstr>
      <vt:lpstr>Слайд 11</vt:lpstr>
      <vt:lpstr>Слайд 12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Самообразование педагога – библиотекаря в МБОУ «СОШ № 13 с. Многоудобное</dc:title>
  <dc:creator>User</dc:creator>
  <cp:lastModifiedBy>User</cp:lastModifiedBy>
  <cp:revision>28</cp:revision>
  <dcterms:created xsi:type="dcterms:W3CDTF">2020-09-21T00:10:00Z</dcterms:created>
  <dcterms:modified xsi:type="dcterms:W3CDTF">2021-06-08T01:22:46Z</dcterms:modified>
</cp:coreProperties>
</file>